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56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9" r:id="rId12"/>
    <p:sldId id="270" r:id="rId13"/>
    <p:sldId id="264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DD54E-7348-4570-A0C4-CB7660797E9D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1B4ACD-7DDF-425F-AC56-B151C771A646}">
      <dgm:prSet phldrT="[Текст]"/>
      <dgm:spPr/>
      <dgm:t>
        <a:bodyPr/>
        <a:lstStyle/>
        <a:p>
          <a:r>
            <a:rPr lang="ru-RU" smtClean="0"/>
            <a:t>Приобщение к искусству</a:t>
          </a:r>
          <a:endParaRPr lang="ru-RU" dirty="0"/>
        </a:p>
      </dgm:t>
    </dgm:pt>
    <dgm:pt modelId="{B729BEC3-F1B8-42C8-BA0B-85629589BC46}" type="parTrans" cxnId="{3F44C086-B901-40F5-A3F4-4175D2970C3E}">
      <dgm:prSet/>
      <dgm:spPr/>
      <dgm:t>
        <a:bodyPr/>
        <a:lstStyle/>
        <a:p>
          <a:endParaRPr lang="ru-RU"/>
        </a:p>
      </dgm:t>
    </dgm:pt>
    <dgm:pt modelId="{8EA55318-6EBF-4A49-8A0A-46641ECB4F1E}" type="sibTrans" cxnId="{3F44C086-B901-40F5-A3F4-4175D2970C3E}">
      <dgm:prSet/>
      <dgm:spPr/>
      <dgm:t>
        <a:bodyPr/>
        <a:lstStyle/>
        <a:p>
          <a:endParaRPr lang="ru-RU"/>
        </a:p>
      </dgm:t>
    </dgm:pt>
    <dgm:pt modelId="{759DAECE-F94B-406C-9172-DDD4F3E0FB9C}">
      <dgm:prSet phldrT="[Текст]"/>
      <dgm:spPr/>
      <dgm:t>
        <a:bodyPr/>
        <a:lstStyle/>
        <a:p>
          <a:r>
            <a:rPr lang="ru-RU" smtClean="0"/>
            <a:t>Изобразительная деятельность    </a:t>
          </a:r>
        </a:p>
        <a:p>
          <a:r>
            <a:rPr lang="ru-RU" smtClean="0"/>
            <a:t>( рисование, лепка, аппликация)</a:t>
          </a:r>
          <a:endParaRPr lang="ru-RU" dirty="0"/>
        </a:p>
      </dgm:t>
    </dgm:pt>
    <dgm:pt modelId="{2C326D48-2087-438A-9072-3F261718939B}" type="parTrans" cxnId="{F65FB601-8385-48B5-B52E-BCC20ECE8D05}">
      <dgm:prSet/>
      <dgm:spPr/>
      <dgm:t>
        <a:bodyPr/>
        <a:lstStyle/>
        <a:p>
          <a:endParaRPr lang="ru-RU"/>
        </a:p>
      </dgm:t>
    </dgm:pt>
    <dgm:pt modelId="{CC140C6E-4E0F-45A4-B056-D73894646017}" type="sibTrans" cxnId="{F65FB601-8385-48B5-B52E-BCC20ECE8D05}">
      <dgm:prSet/>
      <dgm:spPr/>
      <dgm:t>
        <a:bodyPr/>
        <a:lstStyle/>
        <a:p>
          <a:endParaRPr lang="ru-RU"/>
        </a:p>
      </dgm:t>
    </dgm:pt>
    <dgm:pt modelId="{26012779-EA19-4CCF-903A-F3818C644680}">
      <dgm:prSet phldrT="[Текст]"/>
      <dgm:spPr/>
      <dgm:t>
        <a:bodyPr/>
        <a:lstStyle/>
        <a:p>
          <a:r>
            <a:rPr lang="ru-RU" smtClean="0"/>
            <a:t>Музыкально-художественная деятельность</a:t>
          </a:r>
          <a:endParaRPr lang="ru-RU" dirty="0"/>
        </a:p>
      </dgm:t>
    </dgm:pt>
    <dgm:pt modelId="{FFC991D5-D007-45F5-8E9C-95E3C80703A3}" type="parTrans" cxnId="{A1432FE2-9C56-4C31-A544-8FBDAC90860C}">
      <dgm:prSet/>
      <dgm:spPr/>
      <dgm:t>
        <a:bodyPr/>
        <a:lstStyle/>
        <a:p>
          <a:endParaRPr lang="ru-RU"/>
        </a:p>
      </dgm:t>
    </dgm:pt>
    <dgm:pt modelId="{07BD7163-D6C9-40EE-8D42-C54C18598DC7}" type="sibTrans" cxnId="{A1432FE2-9C56-4C31-A544-8FBDAC90860C}">
      <dgm:prSet/>
      <dgm:spPr/>
      <dgm:t>
        <a:bodyPr/>
        <a:lstStyle/>
        <a:p>
          <a:endParaRPr lang="ru-RU"/>
        </a:p>
      </dgm:t>
    </dgm:pt>
    <dgm:pt modelId="{D4779A7D-C27D-4A0B-B7B4-D37F6E7D10E4}">
      <dgm:prSet phldrT="[Текст]"/>
      <dgm:spPr/>
      <dgm:t>
        <a:bodyPr/>
        <a:lstStyle/>
        <a:p>
          <a:r>
            <a:rPr lang="ru-RU" smtClean="0"/>
            <a:t>Восприятие художественной литературы</a:t>
          </a:r>
          <a:endParaRPr lang="ru-RU" dirty="0"/>
        </a:p>
      </dgm:t>
    </dgm:pt>
    <dgm:pt modelId="{51CFB7E6-A50B-423D-B803-4E5F3B256BFE}" type="parTrans" cxnId="{25089977-419E-428C-A3EE-47224596A147}">
      <dgm:prSet/>
      <dgm:spPr/>
      <dgm:t>
        <a:bodyPr/>
        <a:lstStyle/>
        <a:p>
          <a:endParaRPr lang="ru-RU"/>
        </a:p>
      </dgm:t>
    </dgm:pt>
    <dgm:pt modelId="{B6F75C71-D91F-4B77-A4DB-2B879D395DA1}" type="sibTrans" cxnId="{25089977-419E-428C-A3EE-47224596A147}">
      <dgm:prSet/>
      <dgm:spPr/>
      <dgm:t>
        <a:bodyPr/>
        <a:lstStyle/>
        <a:p>
          <a:endParaRPr lang="ru-RU"/>
        </a:p>
      </dgm:t>
    </dgm:pt>
    <dgm:pt modelId="{46A16305-60C9-4239-B6AB-3490F900B26B}">
      <dgm:prSet phldrT="[Текст]"/>
      <dgm:spPr/>
      <dgm:t>
        <a:bodyPr/>
        <a:lstStyle/>
        <a:p>
          <a:r>
            <a:rPr lang="ru-RU" smtClean="0"/>
            <a:t>Конструктивно-модельная деятельность</a:t>
          </a:r>
          <a:endParaRPr lang="ru-RU" dirty="0"/>
        </a:p>
      </dgm:t>
    </dgm:pt>
    <dgm:pt modelId="{8574BC86-E6E7-4E94-AE46-BDB91C7D1A72}" type="parTrans" cxnId="{379B8E73-B30B-4A32-AF2C-C9BEC06A1F0F}">
      <dgm:prSet/>
      <dgm:spPr/>
      <dgm:t>
        <a:bodyPr/>
        <a:lstStyle/>
        <a:p>
          <a:endParaRPr lang="ru-RU"/>
        </a:p>
      </dgm:t>
    </dgm:pt>
    <dgm:pt modelId="{32A7C4F6-8E48-4B5C-B8B9-D5994CA24187}" type="sibTrans" cxnId="{379B8E73-B30B-4A32-AF2C-C9BEC06A1F0F}">
      <dgm:prSet/>
      <dgm:spPr/>
      <dgm:t>
        <a:bodyPr/>
        <a:lstStyle/>
        <a:p>
          <a:endParaRPr lang="ru-RU"/>
        </a:p>
      </dgm:t>
    </dgm:pt>
    <dgm:pt modelId="{6789CC66-BF76-40DC-9943-22AB4A818A5D}">
      <dgm:prSet/>
      <dgm:spPr/>
      <dgm:t>
        <a:bodyPr/>
        <a:lstStyle/>
        <a:p>
          <a:r>
            <a:rPr lang="ru-RU" dirty="0" smtClean="0"/>
            <a:t>Театрализованная деятельность</a:t>
          </a:r>
          <a:endParaRPr lang="ru-RU" dirty="0"/>
        </a:p>
      </dgm:t>
    </dgm:pt>
    <dgm:pt modelId="{E33604F7-03B5-469D-8C43-A233FFCA25D7}" type="parTrans" cxnId="{68F599FE-CC2B-42FA-AA85-9DB9D536244B}">
      <dgm:prSet/>
      <dgm:spPr/>
      <dgm:t>
        <a:bodyPr/>
        <a:lstStyle/>
        <a:p>
          <a:endParaRPr lang="ru-RU"/>
        </a:p>
      </dgm:t>
    </dgm:pt>
    <dgm:pt modelId="{84B277BC-36C8-423B-99A2-0D203384636F}" type="sibTrans" cxnId="{68F599FE-CC2B-42FA-AA85-9DB9D536244B}">
      <dgm:prSet/>
      <dgm:spPr/>
      <dgm:t>
        <a:bodyPr/>
        <a:lstStyle/>
        <a:p>
          <a:endParaRPr lang="ru-RU"/>
        </a:p>
      </dgm:t>
    </dgm:pt>
    <dgm:pt modelId="{DE5EBDE7-30D2-4FFE-8528-52A79E76E682}" type="pres">
      <dgm:prSet presAssocID="{933DD54E-7348-4570-A0C4-CB7660797E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0E0B7-3A3E-4B44-9130-E898F72F2D5F}" type="pres">
      <dgm:prSet presAssocID="{EE1B4ACD-7DDF-425F-AC56-B151C771A646}" presName="node" presStyleLbl="node1" presStyleIdx="0" presStyleCnt="6" custLinFactNeighborX="-39917" custLinFactNeighborY="5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9616E-0365-45CF-9A6E-D020DB82235B}" type="pres">
      <dgm:prSet presAssocID="{8EA55318-6EBF-4A49-8A0A-46641ECB4F1E}" presName="sibTrans" presStyleCnt="0"/>
      <dgm:spPr/>
    </dgm:pt>
    <dgm:pt modelId="{2B75FF61-250D-4564-8ABA-C2461F9D7358}" type="pres">
      <dgm:prSet presAssocID="{759DAECE-F94B-406C-9172-DDD4F3E0FB9C}" presName="node" presStyleLbl="node1" presStyleIdx="1" presStyleCnt="6" custLinFactNeighborX="40399" custLinFactNeighborY="-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DDF31-6DB7-4004-851B-F8D05AF6A7A3}" type="pres">
      <dgm:prSet presAssocID="{CC140C6E-4E0F-45A4-B056-D73894646017}" presName="sibTrans" presStyleCnt="0"/>
      <dgm:spPr/>
    </dgm:pt>
    <dgm:pt modelId="{7D0CAB2E-3BE0-4CFC-BABE-E6C4E9D54D0D}" type="pres">
      <dgm:prSet presAssocID="{26012779-EA19-4CCF-903A-F3818C644680}" presName="node" presStyleLbl="node1" presStyleIdx="2" presStyleCnt="6" custLinFactNeighborX="-46479" custLinFactNeighborY="8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6309D-84D8-4CAD-A89A-F17A3805F50C}" type="pres">
      <dgm:prSet presAssocID="{07BD7163-D6C9-40EE-8D42-C54C18598DC7}" presName="sibTrans" presStyleCnt="0"/>
      <dgm:spPr/>
    </dgm:pt>
    <dgm:pt modelId="{E745D6FA-3056-4F3C-9955-6661D38364F0}" type="pres">
      <dgm:prSet presAssocID="{D4779A7D-C27D-4A0B-B7B4-D37F6E7D10E4}" presName="node" presStyleLbl="node1" presStyleIdx="3" presStyleCnt="6" custLinFactNeighborX="40399" custLinFactNeighborY="-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2011-52EC-4C1A-999E-0BEA9CDA16D6}" type="pres">
      <dgm:prSet presAssocID="{B6F75C71-D91F-4B77-A4DB-2B879D395DA1}" presName="sibTrans" presStyleCnt="0"/>
      <dgm:spPr/>
    </dgm:pt>
    <dgm:pt modelId="{B89D9E4A-C543-402F-9CC0-6F7E17B0995A}" type="pres">
      <dgm:prSet presAssocID="{46A16305-60C9-4239-B6AB-3490F900B2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D42AE-D221-4365-8754-E9025B169C1A}" type="pres">
      <dgm:prSet presAssocID="{32A7C4F6-8E48-4B5C-B8B9-D5994CA24187}" presName="sibTrans" presStyleCnt="0"/>
      <dgm:spPr/>
    </dgm:pt>
    <dgm:pt modelId="{8DCA3C45-C9D8-4FEF-81CB-2BDCC113F8CF}" type="pres">
      <dgm:prSet presAssocID="{6789CC66-BF76-40DC-9943-22AB4A818A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31904-0296-4E63-82FE-5546C26C1A22}" type="presOf" srcId="{46A16305-60C9-4239-B6AB-3490F900B26B}" destId="{B89D9E4A-C543-402F-9CC0-6F7E17B0995A}" srcOrd="0" destOrd="0" presId="urn:microsoft.com/office/officeart/2005/8/layout/default#1"/>
    <dgm:cxn modelId="{68F599FE-CC2B-42FA-AA85-9DB9D536244B}" srcId="{933DD54E-7348-4570-A0C4-CB7660797E9D}" destId="{6789CC66-BF76-40DC-9943-22AB4A818A5D}" srcOrd="5" destOrd="0" parTransId="{E33604F7-03B5-469D-8C43-A233FFCA25D7}" sibTransId="{84B277BC-36C8-423B-99A2-0D203384636F}"/>
    <dgm:cxn modelId="{379B8E73-B30B-4A32-AF2C-C9BEC06A1F0F}" srcId="{933DD54E-7348-4570-A0C4-CB7660797E9D}" destId="{46A16305-60C9-4239-B6AB-3490F900B26B}" srcOrd="4" destOrd="0" parTransId="{8574BC86-E6E7-4E94-AE46-BDB91C7D1A72}" sibTransId="{32A7C4F6-8E48-4B5C-B8B9-D5994CA24187}"/>
    <dgm:cxn modelId="{A1432FE2-9C56-4C31-A544-8FBDAC90860C}" srcId="{933DD54E-7348-4570-A0C4-CB7660797E9D}" destId="{26012779-EA19-4CCF-903A-F3818C644680}" srcOrd="2" destOrd="0" parTransId="{FFC991D5-D007-45F5-8E9C-95E3C80703A3}" sibTransId="{07BD7163-D6C9-40EE-8D42-C54C18598DC7}"/>
    <dgm:cxn modelId="{04120547-3D28-4191-87BC-68808684BD1C}" type="presOf" srcId="{6789CC66-BF76-40DC-9943-22AB4A818A5D}" destId="{8DCA3C45-C9D8-4FEF-81CB-2BDCC113F8CF}" srcOrd="0" destOrd="0" presId="urn:microsoft.com/office/officeart/2005/8/layout/default#1"/>
    <dgm:cxn modelId="{25089977-419E-428C-A3EE-47224596A147}" srcId="{933DD54E-7348-4570-A0C4-CB7660797E9D}" destId="{D4779A7D-C27D-4A0B-B7B4-D37F6E7D10E4}" srcOrd="3" destOrd="0" parTransId="{51CFB7E6-A50B-423D-B803-4E5F3B256BFE}" sibTransId="{B6F75C71-D91F-4B77-A4DB-2B879D395DA1}"/>
    <dgm:cxn modelId="{51929C0F-91C6-482A-9556-23349E0EAE14}" type="presOf" srcId="{933DD54E-7348-4570-A0C4-CB7660797E9D}" destId="{DE5EBDE7-30D2-4FFE-8528-52A79E76E682}" srcOrd="0" destOrd="0" presId="urn:microsoft.com/office/officeart/2005/8/layout/default#1"/>
    <dgm:cxn modelId="{F65FB601-8385-48B5-B52E-BCC20ECE8D05}" srcId="{933DD54E-7348-4570-A0C4-CB7660797E9D}" destId="{759DAECE-F94B-406C-9172-DDD4F3E0FB9C}" srcOrd="1" destOrd="0" parTransId="{2C326D48-2087-438A-9072-3F261718939B}" sibTransId="{CC140C6E-4E0F-45A4-B056-D73894646017}"/>
    <dgm:cxn modelId="{419294AE-7975-4D34-97D6-55B7BF85E3C1}" type="presOf" srcId="{26012779-EA19-4CCF-903A-F3818C644680}" destId="{7D0CAB2E-3BE0-4CFC-BABE-E6C4E9D54D0D}" srcOrd="0" destOrd="0" presId="urn:microsoft.com/office/officeart/2005/8/layout/default#1"/>
    <dgm:cxn modelId="{1CADCE92-7AD8-4E6B-8E4C-682374EA7070}" type="presOf" srcId="{D4779A7D-C27D-4A0B-B7B4-D37F6E7D10E4}" destId="{E745D6FA-3056-4F3C-9955-6661D38364F0}" srcOrd="0" destOrd="0" presId="urn:microsoft.com/office/officeart/2005/8/layout/default#1"/>
    <dgm:cxn modelId="{9EF54314-86F0-4C67-AB68-53096D96084E}" type="presOf" srcId="{EE1B4ACD-7DDF-425F-AC56-B151C771A646}" destId="{2C20E0B7-3A3E-4B44-9130-E898F72F2D5F}" srcOrd="0" destOrd="0" presId="urn:microsoft.com/office/officeart/2005/8/layout/default#1"/>
    <dgm:cxn modelId="{3F44C086-B901-40F5-A3F4-4175D2970C3E}" srcId="{933DD54E-7348-4570-A0C4-CB7660797E9D}" destId="{EE1B4ACD-7DDF-425F-AC56-B151C771A646}" srcOrd="0" destOrd="0" parTransId="{B729BEC3-F1B8-42C8-BA0B-85629589BC46}" sibTransId="{8EA55318-6EBF-4A49-8A0A-46641ECB4F1E}"/>
    <dgm:cxn modelId="{3FDBAFE9-4B92-4FA8-AB80-E3DFE8612AF6}" type="presOf" srcId="{759DAECE-F94B-406C-9172-DDD4F3E0FB9C}" destId="{2B75FF61-250D-4564-8ABA-C2461F9D7358}" srcOrd="0" destOrd="0" presId="urn:microsoft.com/office/officeart/2005/8/layout/default#1"/>
    <dgm:cxn modelId="{D7243047-D6B4-49E9-90F1-FCAAC9BF2C43}" type="presParOf" srcId="{DE5EBDE7-30D2-4FFE-8528-52A79E76E682}" destId="{2C20E0B7-3A3E-4B44-9130-E898F72F2D5F}" srcOrd="0" destOrd="0" presId="urn:microsoft.com/office/officeart/2005/8/layout/default#1"/>
    <dgm:cxn modelId="{0C5D8C87-1B10-43BD-B235-1A76782BA80F}" type="presParOf" srcId="{DE5EBDE7-30D2-4FFE-8528-52A79E76E682}" destId="{DD59616E-0365-45CF-9A6E-D020DB82235B}" srcOrd="1" destOrd="0" presId="urn:microsoft.com/office/officeart/2005/8/layout/default#1"/>
    <dgm:cxn modelId="{1B40CC5D-B3A8-4A57-B5D4-421B7AB27144}" type="presParOf" srcId="{DE5EBDE7-30D2-4FFE-8528-52A79E76E682}" destId="{2B75FF61-250D-4564-8ABA-C2461F9D7358}" srcOrd="2" destOrd="0" presId="urn:microsoft.com/office/officeart/2005/8/layout/default#1"/>
    <dgm:cxn modelId="{9D133611-17F2-4F3A-AB07-F913921FEB33}" type="presParOf" srcId="{DE5EBDE7-30D2-4FFE-8528-52A79E76E682}" destId="{E64DDF31-6DB7-4004-851B-F8D05AF6A7A3}" srcOrd="3" destOrd="0" presId="urn:microsoft.com/office/officeart/2005/8/layout/default#1"/>
    <dgm:cxn modelId="{C62075FC-25C1-4E1C-9FDC-356E7A651EE7}" type="presParOf" srcId="{DE5EBDE7-30D2-4FFE-8528-52A79E76E682}" destId="{7D0CAB2E-3BE0-4CFC-BABE-E6C4E9D54D0D}" srcOrd="4" destOrd="0" presId="urn:microsoft.com/office/officeart/2005/8/layout/default#1"/>
    <dgm:cxn modelId="{B4BE1481-2082-469D-8148-EE06CF0DCFAE}" type="presParOf" srcId="{DE5EBDE7-30D2-4FFE-8528-52A79E76E682}" destId="{A486309D-84D8-4CAD-A89A-F17A3805F50C}" srcOrd="5" destOrd="0" presId="urn:microsoft.com/office/officeart/2005/8/layout/default#1"/>
    <dgm:cxn modelId="{A002AF58-861A-481D-B5FB-3A8B03C033B7}" type="presParOf" srcId="{DE5EBDE7-30D2-4FFE-8528-52A79E76E682}" destId="{E745D6FA-3056-4F3C-9955-6661D38364F0}" srcOrd="6" destOrd="0" presId="urn:microsoft.com/office/officeart/2005/8/layout/default#1"/>
    <dgm:cxn modelId="{AFE742D0-CA6B-4AA9-A6EA-430C2BE194AE}" type="presParOf" srcId="{DE5EBDE7-30D2-4FFE-8528-52A79E76E682}" destId="{205E2011-52EC-4C1A-999E-0BEA9CDA16D6}" srcOrd="7" destOrd="0" presId="urn:microsoft.com/office/officeart/2005/8/layout/default#1"/>
    <dgm:cxn modelId="{B7D8B71F-43E4-45DA-A0F1-CD615B785E25}" type="presParOf" srcId="{DE5EBDE7-30D2-4FFE-8528-52A79E76E682}" destId="{B89D9E4A-C543-402F-9CC0-6F7E17B0995A}" srcOrd="8" destOrd="0" presId="urn:microsoft.com/office/officeart/2005/8/layout/default#1"/>
    <dgm:cxn modelId="{2B24DF11-519C-43AB-A81E-69949B1C731E}" type="presParOf" srcId="{DE5EBDE7-30D2-4FFE-8528-52A79E76E682}" destId="{BA1D42AE-D221-4365-8754-E9025B169C1A}" srcOrd="9" destOrd="0" presId="urn:microsoft.com/office/officeart/2005/8/layout/default#1"/>
    <dgm:cxn modelId="{B63B0427-D945-4AFA-B0B7-88086DD56245}" type="presParOf" srcId="{DE5EBDE7-30D2-4FFE-8528-52A79E76E682}" destId="{8DCA3C45-C9D8-4FEF-81CB-2BDCC113F8C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0E0B7-3A3E-4B44-9130-E898F72F2D5F}">
      <dsp:nvSpPr>
        <dsp:cNvPr id="0" name=""/>
        <dsp:cNvSpPr/>
      </dsp:nvSpPr>
      <dsp:spPr>
        <a:xfrm>
          <a:off x="0" y="72765"/>
          <a:ext cx="2193712" cy="131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Приобщение к искусству</a:t>
          </a:r>
          <a:endParaRPr lang="ru-RU" sz="1700" kern="1200" dirty="0"/>
        </a:p>
      </dsp:txBody>
      <dsp:txXfrm>
        <a:off x="0" y="72765"/>
        <a:ext cx="2193712" cy="1316227"/>
      </dsp:txXfrm>
    </dsp:sp>
    <dsp:sp modelId="{2B75FF61-250D-4564-8ABA-C2461F9D7358}">
      <dsp:nvSpPr>
        <dsp:cNvPr id="0" name=""/>
        <dsp:cNvSpPr/>
      </dsp:nvSpPr>
      <dsp:spPr>
        <a:xfrm>
          <a:off x="4142991" y="780"/>
          <a:ext cx="2193712" cy="1316227"/>
        </a:xfrm>
        <a:prstGeom prst="rect">
          <a:avLst/>
        </a:prstGeom>
        <a:gradFill rotWithShape="0">
          <a:gsLst>
            <a:gs pos="0">
              <a:schemeClr val="accent4">
                <a:hueOff val="2082470"/>
                <a:satOff val="-11840"/>
                <a:lumOff val="3804"/>
                <a:alphaOff val="0"/>
                <a:tint val="35000"/>
                <a:satMod val="260000"/>
              </a:schemeClr>
            </a:gs>
            <a:gs pos="30000">
              <a:schemeClr val="accent4">
                <a:hueOff val="2082470"/>
                <a:satOff val="-11840"/>
                <a:lumOff val="3804"/>
                <a:alphaOff val="0"/>
                <a:tint val="38000"/>
                <a:satMod val="260000"/>
              </a:schemeClr>
            </a:gs>
            <a:gs pos="75000">
              <a:schemeClr val="accent4">
                <a:hueOff val="2082470"/>
                <a:satOff val="-11840"/>
                <a:lumOff val="3804"/>
                <a:alphaOff val="0"/>
                <a:tint val="55000"/>
                <a:satMod val="255000"/>
              </a:schemeClr>
            </a:gs>
            <a:gs pos="100000">
              <a:schemeClr val="accent4">
                <a:hueOff val="2082470"/>
                <a:satOff val="-11840"/>
                <a:lumOff val="380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Изобразительная деятельность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( рисование, лепка, аппликация)</a:t>
          </a:r>
          <a:endParaRPr lang="ru-RU" sz="1700" kern="1200" dirty="0"/>
        </a:p>
      </dsp:txBody>
      <dsp:txXfrm>
        <a:off x="4142991" y="780"/>
        <a:ext cx="2193712" cy="1316227"/>
      </dsp:txXfrm>
    </dsp:sp>
    <dsp:sp modelId="{7D0CAB2E-3BE0-4CFC-BABE-E6C4E9D54D0D}">
      <dsp:nvSpPr>
        <dsp:cNvPr id="0" name=""/>
        <dsp:cNvSpPr/>
      </dsp:nvSpPr>
      <dsp:spPr>
        <a:xfrm>
          <a:off x="0" y="1656380"/>
          <a:ext cx="2193712" cy="1316227"/>
        </a:xfrm>
        <a:prstGeom prst="rect">
          <a:avLst/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tint val="35000"/>
                <a:satMod val="260000"/>
              </a:schemeClr>
            </a:gs>
            <a:gs pos="30000">
              <a:schemeClr val="accent4">
                <a:hueOff val="4164939"/>
                <a:satOff val="-23681"/>
                <a:lumOff val="7608"/>
                <a:alphaOff val="0"/>
                <a:tint val="38000"/>
                <a:satMod val="260000"/>
              </a:schemeClr>
            </a:gs>
            <a:gs pos="75000">
              <a:schemeClr val="accent4">
                <a:hueOff val="4164939"/>
                <a:satOff val="-23681"/>
                <a:lumOff val="7608"/>
                <a:alphaOff val="0"/>
                <a:tint val="55000"/>
                <a:satMod val="255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Музыкально-художественная деятельность</a:t>
          </a:r>
          <a:endParaRPr lang="ru-RU" sz="1700" kern="1200" dirty="0"/>
        </a:p>
      </dsp:txBody>
      <dsp:txXfrm>
        <a:off x="0" y="1656380"/>
        <a:ext cx="2193712" cy="1316227"/>
      </dsp:txXfrm>
    </dsp:sp>
    <dsp:sp modelId="{E745D6FA-3056-4F3C-9955-6661D38364F0}">
      <dsp:nvSpPr>
        <dsp:cNvPr id="0" name=""/>
        <dsp:cNvSpPr/>
      </dsp:nvSpPr>
      <dsp:spPr>
        <a:xfrm>
          <a:off x="4142991" y="1512411"/>
          <a:ext cx="2193712" cy="1316227"/>
        </a:xfrm>
        <a:prstGeom prst="rect">
          <a:avLst/>
        </a:prstGeom>
        <a:gradFill rotWithShape="0">
          <a:gsLst>
            <a:gs pos="0">
              <a:schemeClr val="accent4">
                <a:hueOff val="6247409"/>
                <a:satOff val="-35521"/>
                <a:lumOff val="11412"/>
                <a:alphaOff val="0"/>
                <a:tint val="35000"/>
                <a:satMod val="260000"/>
              </a:schemeClr>
            </a:gs>
            <a:gs pos="30000">
              <a:schemeClr val="accent4">
                <a:hueOff val="6247409"/>
                <a:satOff val="-35521"/>
                <a:lumOff val="11412"/>
                <a:alphaOff val="0"/>
                <a:tint val="38000"/>
                <a:satMod val="260000"/>
              </a:schemeClr>
            </a:gs>
            <a:gs pos="75000">
              <a:schemeClr val="accent4">
                <a:hueOff val="6247409"/>
                <a:satOff val="-35521"/>
                <a:lumOff val="11412"/>
                <a:alphaOff val="0"/>
                <a:tint val="55000"/>
                <a:satMod val="255000"/>
              </a:schemeClr>
            </a:gs>
            <a:gs pos="100000">
              <a:schemeClr val="accent4">
                <a:hueOff val="6247409"/>
                <a:satOff val="-35521"/>
                <a:lumOff val="1141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Восприятие художественной литературы</a:t>
          </a:r>
          <a:endParaRPr lang="ru-RU" sz="1700" kern="1200" dirty="0"/>
        </a:p>
      </dsp:txBody>
      <dsp:txXfrm>
        <a:off x="4142991" y="1512411"/>
        <a:ext cx="2193712" cy="1316227"/>
      </dsp:txXfrm>
    </dsp:sp>
    <dsp:sp modelId="{B89D9E4A-C543-402F-9CC0-6F7E17B0995A}">
      <dsp:nvSpPr>
        <dsp:cNvPr id="0" name=""/>
        <dsp:cNvSpPr/>
      </dsp:nvSpPr>
      <dsp:spPr>
        <a:xfrm>
          <a:off x="864953" y="3073728"/>
          <a:ext cx="2193712" cy="1316227"/>
        </a:xfrm>
        <a:prstGeom prst="rect">
          <a:avLst/>
        </a:prstGeom>
        <a:gradFill rotWithShape="0">
          <a:gsLst>
            <a:gs pos="0">
              <a:schemeClr val="accent4">
                <a:hueOff val="8329879"/>
                <a:satOff val="-47362"/>
                <a:lumOff val="15216"/>
                <a:alphaOff val="0"/>
                <a:tint val="35000"/>
                <a:satMod val="260000"/>
              </a:schemeClr>
            </a:gs>
            <a:gs pos="30000">
              <a:schemeClr val="accent4">
                <a:hueOff val="8329879"/>
                <a:satOff val="-47362"/>
                <a:lumOff val="15216"/>
                <a:alphaOff val="0"/>
                <a:tint val="38000"/>
                <a:satMod val="260000"/>
              </a:schemeClr>
            </a:gs>
            <a:gs pos="75000">
              <a:schemeClr val="accent4">
                <a:hueOff val="8329879"/>
                <a:satOff val="-47362"/>
                <a:lumOff val="15216"/>
                <a:alphaOff val="0"/>
                <a:tint val="55000"/>
                <a:satMod val="255000"/>
              </a:schemeClr>
            </a:gs>
            <a:gs pos="100000">
              <a:schemeClr val="accent4">
                <a:hueOff val="8329879"/>
                <a:satOff val="-47362"/>
                <a:lumOff val="1521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Конструктивно-модельная деятельность</a:t>
          </a:r>
          <a:endParaRPr lang="ru-RU" sz="1700" kern="1200" dirty="0"/>
        </a:p>
      </dsp:txBody>
      <dsp:txXfrm>
        <a:off x="864953" y="3073728"/>
        <a:ext cx="2193712" cy="1316227"/>
      </dsp:txXfrm>
    </dsp:sp>
    <dsp:sp modelId="{8DCA3C45-C9D8-4FEF-81CB-2BDCC113F8CF}">
      <dsp:nvSpPr>
        <dsp:cNvPr id="0" name=""/>
        <dsp:cNvSpPr/>
      </dsp:nvSpPr>
      <dsp:spPr>
        <a:xfrm>
          <a:off x="3278037" y="3073728"/>
          <a:ext cx="2193712" cy="1316227"/>
        </a:xfrm>
        <a:prstGeom prst="rect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tint val="35000"/>
                <a:satMod val="260000"/>
              </a:schemeClr>
            </a:gs>
            <a:gs pos="30000">
              <a:schemeClr val="accent4">
                <a:hueOff val="10412348"/>
                <a:satOff val="-59202"/>
                <a:lumOff val="19020"/>
                <a:alphaOff val="0"/>
                <a:tint val="38000"/>
                <a:satMod val="260000"/>
              </a:schemeClr>
            </a:gs>
            <a:gs pos="75000">
              <a:schemeClr val="accent4">
                <a:hueOff val="10412348"/>
                <a:satOff val="-59202"/>
                <a:lumOff val="19020"/>
                <a:alphaOff val="0"/>
                <a:tint val="55000"/>
                <a:satMod val="255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Театрализованная деятельность</a:t>
          </a:r>
          <a:endParaRPr lang="ru-RU" sz="1700" kern="1200" dirty="0"/>
        </a:p>
      </dsp:txBody>
      <dsp:txXfrm>
        <a:off x="3278037" y="3073728"/>
        <a:ext cx="2193712" cy="131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090EF6-59E3-40BA-A912-4B47C1B27BA4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2725D1-D924-4D76-AD1A-68FA66A34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№ 2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Художественно – эстетическое развитие детей с нарушениями </a:t>
            </a:r>
            <a:r>
              <a:rPr lang="ru-RU" dirty="0" smtClean="0"/>
              <a:t>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7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Конструктивно-модельная деятельность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72067" y="1844825"/>
            <a:ext cx="7408333" cy="19442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Обучение детей конструированию из строительного материала, </a:t>
            </a:r>
            <a:r>
              <a:rPr lang="ru-RU" dirty="0" err="1" smtClean="0"/>
              <a:t>лего</a:t>
            </a:r>
            <a:r>
              <a:rPr lang="ru-RU" dirty="0" smtClean="0"/>
              <a:t> - конструктора, бумаги, картона, бросового материала, природного материала, из счётных палочек, разного рода конструкторов.</a:t>
            </a:r>
            <a:endParaRPr lang="ru-RU" dirty="0"/>
          </a:p>
        </p:txBody>
      </p:sp>
      <p:pic>
        <p:nvPicPr>
          <p:cNvPr id="6146" name="Picture 2" descr="https://www.maam.ru/upload/blogs/detsad-305647-1448199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2065"/>
            <a:ext cx="3528823" cy="26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otovluskshkole.ru/wp-content/uploads/2020/02/konstruirovanie-iz-bumagi-v-podgotovitelnoj-grupp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94097"/>
            <a:ext cx="4361769" cy="2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435280" cy="4917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Способы рисования</a:t>
            </a:r>
          </a:p>
          <a:p>
            <a:pPr marL="0" indent="0">
              <a:buNone/>
            </a:pPr>
            <a:r>
              <a:rPr lang="ru-RU" dirty="0" smtClean="0"/>
              <a:t>Предметное          Декоративное                Сюжетное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замыслу</a:t>
            </a:r>
          </a:p>
          <a:p>
            <a:pPr marL="0" indent="0">
              <a:buNone/>
            </a:pPr>
            <a:r>
              <a:rPr lang="ru-RU" dirty="0" smtClean="0"/>
              <a:t>По описанию( стихи, загадки)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0" y="2482286"/>
            <a:ext cx="2565508" cy="18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82" y="2564903"/>
            <a:ext cx="2652666" cy="19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3"/>
            <a:ext cx="2952328" cy="194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enis\Desktop\2sOWqACjE2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667019" cy="2000264"/>
          </a:xfrm>
          <a:prstGeom prst="rect">
            <a:avLst/>
          </a:prstGeom>
          <a:noFill/>
        </p:spPr>
      </p:pic>
      <p:pic>
        <p:nvPicPr>
          <p:cNvPr id="1027" name="Picture 3" descr="C:\Users\Denis\Desktop\20BuQ-fAS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500330" cy="1875248"/>
          </a:xfrm>
          <a:prstGeom prst="rect">
            <a:avLst/>
          </a:prstGeom>
          <a:noFill/>
        </p:spPr>
      </p:pic>
      <p:pic>
        <p:nvPicPr>
          <p:cNvPr id="1028" name="Picture 4" descr="C:\Users\Denis\Desktop\EjthOptlI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452801" cy="2589601"/>
          </a:xfrm>
          <a:prstGeom prst="rect">
            <a:avLst/>
          </a:prstGeom>
          <a:noFill/>
        </p:spPr>
      </p:pic>
      <p:pic>
        <p:nvPicPr>
          <p:cNvPr id="1029" name="Picture 5" descr="C:\Users\Denis\Desktop\GbqYJloa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643290"/>
            <a:ext cx="2411033" cy="3214710"/>
          </a:xfrm>
          <a:prstGeom prst="rect">
            <a:avLst/>
          </a:prstGeom>
          <a:noFill/>
        </p:spPr>
      </p:pic>
      <p:pic>
        <p:nvPicPr>
          <p:cNvPr id="1030" name="Picture 6" descr="C:\Users\Denis\Desktop\iWJ6FJIdI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14290"/>
            <a:ext cx="2500303" cy="3333737"/>
          </a:xfrm>
          <a:prstGeom prst="rect">
            <a:avLst/>
          </a:prstGeom>
          <a:noFill/>
        </p:spPr>
      </p:pic>
      <p:pic>
        <p:nvPicPr>
          <p:cNvPr id="1031" name="Picture 7" descr="C:\Users\Denis\Desktop\LMZm1NQyVB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928934"/>
            <a:ext cx="3143240" cy="2357430"/>
          </a:xfrm>
          <a:prstGeom prst="rect">
            <a:avLst/>
          </a:prstGeom>
          <a:noFill/>
        </p:spPr>
      </p:pic>
      <p:pic>
        <p:nvPicPr>
          <p:cNvPr id="1032" name="Picture 8" descr="C:\Users\Denis\Desktop\QZJvQCijN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Изобразительная деятельность</a:t>
            </a:r>
            <a:br>
              <a:rPr lang="ru-RU" dirty="0" smtClean="0"/>
            </a:br>
            <a:r>
              <a:rPr lang="ru-RU" dirty="0" smtClean="0"/>
              <a:t>Рисование</a:t>
            </a:r>
            <a:endParaRPr lang="ru-RU" dirty="0"/>
          </a:p>
        </p:txBody>
      </p:sp>
      <p:pic>
        <p:nvPicPr>
          <p:cNvPr id="5122" name="Picture 2" descr="C:\Users\Denis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66" y="1484784"/>
            <a:ext cx="4572032" cy="3429024"/>
          </a:xfrm>
          <a:prstGeom prst="rect">
            <a:avLst/>
          </a:prstGeom>
          <a:noFill/>
        </p:spPr>
      </p:pic>
      <p:pic>
        <p:nvPicPr>
          <p:cNvPr id="5123" name="Picture 3" descr="C:\Users\Denis\Desktop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016" y="3056719"/>
            <a:ext cx="4246480" cy="355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8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/>
          <a:lstStyle/>
          <a:p>
            <a:r>
              <a:rPr lang="ru-RU" dirty="0" smtClean="0"/>
              <a:t>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Аппликация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Denis\Desktop\img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982647" cy="3736985"/>
          </a:xfrm>
          <a:prstGeom prst="rect">
            <a:avLst/>
          </a:prstGeom>
          <a:noFill/>
        </p:spPr>
      </p:pic>
      <p:pic>
        <p:nvPicPr>
          <p:cNvPr id="3077" name="Picture 5" descr="C:\Users\Denis\Desktop\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03991"/>
            <a:ext cx="4738678" cy="355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Лепка</a:t>
            </a:r>
            <a:endParaRPr lang="ru-RU" dirty="0"/>
          </a:p>
        </p:txBody>
      </p:sp>
      <p:pic>
        <p:nvPicPr>
          <p:cNvPr id="4099" name="Picture 3" descr="C:\Users\Denis\Desktop\hello_html_7b2f85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59" y="908720"/>
            <a:ext cx="7752861" cy="581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Занятия рисованием, лепкой, аппликацией напрямую способствуют развитию моторики пальцев рук. Чем выше двигательная активность ребёнка, тем лучше развивается его речь. Когда ребёнок овладевает двигательными умениями и навыками, развивается координация движений. Формирование движений происходит при участии речи.</a:t>
            </a:r>
          </a:p>
          <a:p>
            <a:r>
              <a:rPr lang="ru-RU" dirty="0"/>
              <a:t>Обычно ребёнок, имеющий высокий уровень развития мелкой моторики, умеет логически мыслить, у него достаточно развиты память, внимание, связная речь.</a:t>
            </a:r>
          </a:p>
          <a:p>
            <a:r>
              <a:rPr lang="ru-RU" dirty="0"/>
              <a:t>Поэтому в группе, где занимаются дети с </a:t>
            </a:r>
            <a:r>
              <a:rPr lang="ru-RU" dirty="0" smtClean="0"/>
              <a:t>ТНР, изобразительная деятельность имеет особое значение.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Основной вид музыкальной деятельности, наиболее тесно связанный с развитием речи – это пение. Большинство детских песенок состоит из простых, часто повторяющихся слов, а основным средством овладения языком и развития речи является повтор. Дети даже не осознают, что через повторение они заучивают слова, так как произносят их снова и снова, запоминание куплетов из песен развивает умение составлять фразы и предложения. Основным средством овладения языком и развития речи является повтор. Пение требует четкой работы артикуляционного аппарата (губ, языка), это, конечно, помогает развитию четкой дикции ребенка. Пение способствует развитию речевых навыков, пополнение словарного запаса ребенка, знакомство с новыми понятиями. </a:t>
            </a:r>
          </a:p>
        </p:txBody>
      </p:sp>
    </p:spTree>
    <p:extLst>
      <p:ext uri="{BB962C8B-B14F-4D97-AF65-F5344CB8AC3E}">
        <p14:creationId xmlns:p14="http://schemas.microsoft.com/office/powerpoint/2010/main" val="25230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4968552"/>
          </a:xfrm>
        </p:spPr>
        <p:txBody>
          <a:bodyPr>
            <a:normAutofit fontScale="92500"/>
          </a:bodyPr>
          <a:lstStyle/>
          <a:p>
            <a:r>
              <a:rPr lang="ru-RU" dirty="0"/>
              <a:t>Важную роль в развитии ребёнка играет развивающая среда. Поэтому в нашей группе часто организуются выставки работ детей и родителей. При организации предметно - развивающей среды в детском саду и дома следует учитывать  направленность на развитие творчества каждого ребёнка в соответствии с его индивидуальными возможностями, доступной и соответствующей возрастным особенностям детей.  Важно иметь дома уголок творчества и выставку работ ребёнка, чтобы ребёнок мог понимать ценность и важность результатов своего труда и мог в свободное время заниматься творческой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41448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родителей по изобразительной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анкетировании принимали участие 8 семей.</a:t>
            </a:r>
          </a:p>
          <a:p>
            <a:r>
              <a:rPr lang="ru-RU" dirty="0" smtClean="0"/>
              <a:t>100% считает, что изо деятельность в детском саду помогает развивать способность детей к творчеству.</a:t>
            </a:r>
          </a:p>
          <a:p>
            <a:r>
              <a:rPr lang="ru-RU" dirty="0" smtClean="0"/>
              <a:t>50% детей группы постоянно дома занимаются изо деятельностью.</a:t>
            </a:r>
          </a:p>
          <a:p>
            <a:r>
              <a:rPr lang="ru-RU" dirty="0" smtClean="0"/>
              <a:t>В 40% семей дома имеется выставка работ ребёнка.</a:t>
            </a:r>
          </a:p>
          <a:p>
            <a:r>
              <a:rPr lang="ru-RU" dirty="0" smtClean="0"/>
              <a:t>В 60% семей имеется специальное место для занятий изо деятельностью и хранения материалов.</a:t>
            </a:r>
          </a:p>
          <a:p>
            <a:r>
              <a:rPr lang="ru-RU" dirty="0" smtClean="0"/>
              <a:t>В 60% семей дома есть изделия декоративно-прикладного искусства.</a:t>
            </a:r>
          </a:p>
          <a:p>
            <a:r>
              <a:rPr lang="ru-RU" dirty="0" smtClean="0"/>
              <a:t>60% рассматривают дома иллюстрации детских книг.</a:t>
            </a:r>
          </a:p>
          <a:p>
            <a:r>
              <a:rPr lang="ru-RU" dirty="0" smtClean="0"/>
              <a:t>40% семей участвуют в предложенных детским садом конкурсах.</a:t>
            </a:r>
          </a:p>
          <a:p>
            <a:r>
              <a:rPr lang="ru-RU" dirty="0" smtClean="0"/>
              <a:t>30% семей желают, чтобы ребёнок в будущем продолжил заниматься изо творчеством в кружках или художественной школе.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Художественно – эстетическое развитие детей с нарушениями </a:t>
            </a:r>
            <a:r>
              <a:rPr lang="ru-RU" dirty="0" smtClean="0"/>
              <a:t>речи. Консультация </a:t>
            </a:r>
            <a:r>
              <a:rPr lang="ru-RU" dirty="0"/>
              <a:t>для </a:t>
            </a:r>
            <a:r>
              <a:rPr lang="ru-RU" dirty="0" smtClean="0"/>
              <a:t>родителей. (Презентация)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Результаты анкетирования родителей по изобразительной деятельности.(Презентация)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Онлайн – опрос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4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Результаты анкетирования показывают, что более половины семей группы активно занимаются художественно-эстетическим развитием детей, создают условия для этого и активно сотрудничают с детским садом.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2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269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Художественно – эстетическое развитие детей с нарушениями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722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Направления художественно-эстетического развития детей в детском саду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8080605"/>
              </p:ext>
            </p:extLst>
          </p:nvPr>
        </p:nvGraphicFramePr>
        <p:xfrm>
          <a:off x="1403648" y="2204864"/>
          <a:ext cx="63367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5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Приобщение к искусству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72067" y="1772817"/>
            <a:ext cx="7408333" cy="12961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Предполагает знакомство с живописью, скульптурами малых форм, архитектурой, декоративно-прикладным искусством.</a:t>
            </a:r>
            <a:endParaRPr lang="ru-RU" dirty="0"/>
          </a:p>
        </p:txBody>
      </p:sp>
      <p:pic>
        <p:nvPicPr>
          <p:cNvPr id="1028" name="Picture 4" descr="https://ds05.infourok.ru/uploads/ex/020e/000c370d-674f03b3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68684"/>
            <a:ext cx="3816423" cy="28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cdni.rbth.com/rbthmedia/images/web/fr-rbth/images/2016-01/big/img_5111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cdni.rbth.com/rbthmedia/images/web/fr-rbth/images/2016-01/big/img_5111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8683"/>
            <a:ext cx="429777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Музыкально-художественная деятельность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72067" y="1700809"/>
            <a:ext cx="7408333" cy="144015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Предполагает восприятие музыки, пение, музыкально - ритмические движения, танцевальное и игровое творчество, игру на музыкальных инструментах.</a:t>
            </a:r>
            <a:endParaRPr lang="ru-RU" dirty="0"/>
          </a:p>
        </p:txBody>
      </p:sp>
      <p:pic>
        <p:nvPicPr>
          <p:cNvPr id="3074" name="Picture 2" descr="http://pokrova.by/wp-content/uploads/2018/08/1223_5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7560"/>
            <a:ext cx="3960440" cy="26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mycdn.me/i?r=AzEPZsRbOZEKgBhR0XGMT1RkTSv1GuWTRjy3BNYLJWjK4a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04" y="3537560"/>
            <a:ext cx="3954400" cy="26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Восприятие художественной литературы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408333" cy="158417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Чтение и обсуждение произведений литературы и фольклора, заучивание стихотворений, пересказ, рассматривание иллюстраций,  самостоятельное иллюстрирование произведений, драматизация.</a:t>
            </a:r>
            <a:endParaRPr lang="ru-RU" dirty="0"/>
          </a:p>
        </p:txBody>
      </p:sp>
      <p:pic>
        <p:nvPicPr>
          <p:cNvPr id="4098" name="Picture 2" descr="https://psy-files.ru/wp-content/uploads/4/2/a/42a3e93b903d1c04feb1bfdf872f1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73016"/>
            <a:ext cx="3852531" cy="25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900igr.net/datai/doshkolnoe-obrazovanie/Teatralizovannaja-dejatelnost-v-DOU/0015-017-Ig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48249"/>
            <a:ext cx="3456384" cy="25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72067" y="1844825"/>
            <a:ext cx="7408333" cy="22322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Совместная театрализованная деятельность со взрослыми,</a:t>
            </a:r>
          </a:p>
          <a:p>
            <a:r>
              <a:rPr lang="ru-RU" dirty="0" smtClean="0"/>
              <a:t> самостоятельная театрализованная деятельность,</a:t>
            </a:r>
          </a:p>
          <a:p>
            <a:r>
              <a:rPr lang="ru-RU" dirty="0" smtClean="0"/>
              <a:t>посещение театров совместно с родителями, </a:t>
            </a:r>
          </a:p>
          <a:p>
            <a:r>
              <a:rPr lang="ru-RU" dirty="0" smtClean="0"/>
              <a:t>театрализованные игры на занятиях и др.</a:t>
            </a:r>
            <a:endParaRPr lang="ru-RU" dirty="0"/>
          </a:p>
        </p:txBody>
      </p:sp>
      <p:pic>
        <p:nvPicPr>
          <p:cNvPr id="5122" name="Picture 2" descr="https://vospitanie.guru/wp-content/uploads/2019/07/3-Teatralizovannaya-deyatelnost-v-detskom-sa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07707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272</TotalTime>
  <Words>648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Родительское собрание № 2</vt:lpstr>
      <vt:lpstr>Повестка:</vt:lpstr>
      <vt:lpstr>Художественно – эстетическое развитие детей с нарушениями речи</vt:lpstr>
      <vt:lpstr>Презентация PowerPoint</vt:lpstr>
      <vt:lpstr>Направления художественно-эстетического развития детей в детском саду</vt:lpstr>
      <vt:lpstr>Приобщение к искусству </vt:lpstr>
      <vt:lpstr>Музыкально-художественная деятельность</vt:lpstr>
      <vt:lpstr>Восприятие художественной литературы</vt:lpstr>
      <vt:lpstr>Театрализованная деятельность</vt:lpstr>
      <vt:lpstr>Конструктивно-модельная деятельность </vt:lpstr>
      <vt:lpstr>Изобразительная деятельность</vt:lpstr>
      <vt:lpstr>Презентация PowerPoint</vt:lpstr>
      <vt:lpstr>Изобразительная деятельность Рисование</vt:lpstr>
      <vt:lpstr>                                                Аппликация</vt:lpstr>
      <vt:lpstr>Лепка</vt:lpstr>
      <vt:lpstr>Презентация PowerPoint</vt:lpstr>
      <vt:lpstr>Презентация PowerPoint</vt:lpstr>
      <vt:lpstr>Презентация PowerPoint</vt:lpstr>
      <vt:lpstr>Результаты анкетирования родителей по изобразительной деятельности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–эстетическое развитие детей с ТНР</dc:title>
  <dc:creator>1</dc:creator>
  <cp:lastModifiedBy>1</cp:lastModifiedBy>
  <cp:revision>25</cp:revision>
  <dcterms:created xsi:type="dcterms:W3CDTF">2021-02-05T06:58:33Z</dcterms:created>
  <dcterms:modified xsi:type="dcterms:W3CDTF">2021-02-26T03:44:06Z</dcterms:modified>
</cp:coreProperties>
</file>