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2" r:id="rId2"/>
    <p:sldId id="261" r:id="rId3"/>
    <p:sldId id="306" r:id="rId4"/>
    <p:sldId id="262" r:id="rId5"/>
    <p:sldId id="259" r:id="rId6"/>
    <p:sldId id="273" r:id="rId7"/>
    <p:sldId id="314" r:id="rId8"/>
    <p:sldId id="315" r:id="rId9"/>
    <p:sldId id="294" r:id="rId10"/>
    <p:sldId id="29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6671-183A-4E9D-B0AB-3EA5D48269A4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ACC4C-692F-4528-A196-51E2A9A17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44906-0061-4CC8-827F-73EF9448B682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42AD9-D54E-46C0-A395-9D5F04855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9F66C-B945-4EA9-A49B-CE027D86F314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1B083-BD9B-4E4D-A66C-1179E61B8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F0F2-8DEA-4860-9A68-C4C10C13C584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7DD84-BD2F-4A54-B2C5-20B3BB48D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D7A9-B670-44A7-8987-EA6F16ADF875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D6F0A-3055-49C3-901B-CBE6CFA36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826D-149D-46AC-94C8-B520B6AFF2AF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F9D2-970F-4349-A175-6F96B9510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95213-D8A1-4078-A491-264BDDF900E0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5CCC-9C7B-417E-95F0-0E88BBF75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565D-9DDE-4D5A-89BF-80E55F9B6A83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9252-7471-4860-8CE4-E5EB237C3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33CB-4A25-40AC-AA94-86972ECB99A7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E1401-B31B-4FB4-A351-E61F71411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D13D-2BB9-4124-AE59-C10C0258BE4E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E80A-A1C6-46E5-9A10-5B8B9C38F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5693C-AEE4-4DE9-86FC-2EA85B5306FA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CDCEC-6DA1-41C3-8556-A3F75309A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52A24-083F-491D-A26D-3AABB02CF9C6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9FA9-A123-496E-8B4E-2CCF614EA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258B-4828-4C9E-B1B4-82D441BC0EDC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0DE3D-2692-4AF9-8334-374EF5FC2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0979-6F30-4D7B-A5AB-B5A2E4BA45DD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D5D2F-62F5-41AE-8AE2-4E308DFFD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878923-2693-43E0-854E-281F298FAB88}" type="datetimeFigureOut">
              <a:rPr lang="ru-RU"/>
              <a:pPr>
                <a:defRPr/>
              </a:pPr>
              <a:t>25.01.2018</a:t>
            </a:fld>
            <a:endParaRPr lang="ru-RU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06196A-F239-4584-91FC-59E1E1539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42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42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42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42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42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2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2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42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42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42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42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42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611188" y="260350"/>
            <a:ext cx="756126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2400" dirty="0">
                <a:latin typeface="Arial" charset="0"/>
              </a:rPr>
              <a:t> </a:t>
            </a:r>
          </a:p>
          <a:p>
            <a:pPr marL="342900" indent="-342900" algn="ctr">
              <a:defRPr/>
            </a:pPr>
            <a:endParaRPr lang="ru-RU" sz="2400" dirty="0">
              <a:latin typeface="Arial" charset="0"/>
            </a:endParaRPr>
          </a:p>
          <a:p>
            <a:pPr marL="342900" indent="-342900" algn="ctr">
              <a:defRPr/>
            </a:pPr>
            <a:endParaRPr lang="ru-RU" sz="2400" dirty="0">
              <a:latin typeface="Arial" charset="0"/>
            </a:endParaRPr>
          </a:p>
          <a:p>
            <a:pPr marL="342900" indent="-342900"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Развивающие игры</a:t>
            </a:r>
          </a:p>
          <a:p>
            <a:pPr marL="342900" indent="-342900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                     </a:t>
            </a:r>
          </a:p>
          <a:p>
            <a:pPr marL="342900" indent="-342900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</a:t>
            </a:r>
            <a:r>
              <a:rPr lang="ru-RU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в.в.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Воскобовича</a:t>
            </a:r>
            <a:endParaRPr lang="ru-RU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 algn="r">
              <a:defRPr/>
            </a:pPr>
            <a:endParaRPr lang="ru-RU" sz="2400" dirty="0">
              <a:latin typeface="Arial" charset="0"/>
            </a:endParaRPr>
          </a:p>
          <a:p>
            <a:pPr marL="342900" indent="-342900" algn="r">
              <a:defRPr/>
            </a:pPr>
            <a:endParaRPr lang="ru-RU" sz="2400" dirty="0">
              <a:latin typeface="Arial" charset="0"/>
            </a:endParaRPr>
          </a:p>
          <a:p>
            <a:pPr marL="342900" indent="-342900">
              <a:defRPr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14563" y="500063"/>
            <a:ext cx="5572125" cy="3578225"/>
          </a:xfrm>
        </p:spPr>
      </p:pic>
      <p:sp>
        <p:nvSpPr>
          <p:cNvPr id="6" name="Прямоугольник 5"/>
          <p:cNvSpPr/>
          <p:nvPr/>
        </p:nvSpPr>
        <p:spPr>
          <a:xfrm>
            <a:off x="333347" y="4818072"/>
            <a:ext cx="7879016" cy="92333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714375" y="285750"/>
            <a:ext cx="778668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sz="2800">
                <a:latin typeface="Calibri" pitchFamily="34" charset="0"/>
              </a:rPr>
              <a:t>Технология Воскобовича - это  путь от практики к теории.  С помощью одной игры можно решать большое количество образовательных задач. Незаметно для себя, малыш осваивает цифры и буквы; узнает и запоминает цвет, форму; тренирует мелкую моторику рук; совершенствует речь, мышление, внимание, память, воображение.</a:t>
            </a:r>
          </a:p>
        </p:txBody>
      </p:sp>
      <p:pic>
        <p:nvPicPr>
          <p:cNvPr id="19458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714750"/>
            <a:ext cx="22860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3714750"/>
            <a:ext cx="20002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3714750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14375" y="6215063"/>
            <a:ext cx="7786688" cy="42862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Квадраты Воскобовича                    кораблик БРЫЗГ-БРЫЗГ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2813"/>
          </a:xfrm>
        </p:spPr>
        <p:txBody>
          <a:bodyPr/>
          <a:lstStyle/>
          <a:p>
            <a:pPr eaLnBrk="1" hangingPunct="1"/>
            <a:r>
              <a:rPr lang="ru-RU" sz="6000" b="1" smtClean="0"/>
              <a:t>Чудо крестики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00108"/>
            <a:ext cx="8043890" cy="5453080"/>
          </a:xfrm>
        </p:spPr>
        <p:txBody>
          <a:bodyPr/>
          <a:lstStyle/>
          <a:p>
            <a:pPr eaLnBrk="1" hangingPunct="1"/>
            <a:r>
              <a:rPr lang="ru-RU" sz="1800" b="1" dirty="0" smtClean="0"/>
              <a:t>Что развивает</a:t>
            </a:r>
            <a:br>
              <a:rPr lang="ru-RU" sz="1800" b="1" dirty="0" smtClean="0"/>
            </a:br>
            <a:r>
              <a:rPr lang="ru-RU" sz="1800" dirty="0" smtClean="0"/>
              <a:t>- сенсорные способности (различение цветов радуги, геометрических фигур, их размера); </a:t>
            </a:r>
            <a:br>
              <a:rPr lang="ru-RU" sz="1800" dirty="0" smtClean="0"/>
            </a:br>
            <a:r>
              <a:rPr lang="ru-RU" sz="1800" dirty="0" smtClean="0"/>
              <a:t>- умение «читать» схемы, сравнивать и составлять целое из частей; </a:t>
            </a:r>
            <a:br>
              <a:rPr lang="ru-RU" sz="1800" dirty="0" smtClean="0"/>
            </a:br>
            <a:r>
              <a:rPr lang="ru-RU" sz="1800" dirty="0" smtClean="0"/>
              <a:t>- внимание, память; </a:t>
            </a:r>
            <a:br>
              <a:rPr lang="ru-RU" sz="1800" dirty="0" smtClean="0"/>
            </a:br>
            <a:r>
              <a:rPr lang="ru-RU" sz="1800" dirty="0" smtClean="0"/>
              <a:t>- воображение, творческие способности; </a:t>
            </a:r>
            <a:br>
              <a:rPr lang="ru-RU" sz="1800" dirty="0" smtClean="0"/>
            </a:br>
            <a:r>
              <a:rPr lang="ru-RU" sz="1800" dirty="0" smtClean="0"/>
              <a:t>- мелкую моторику рук;</a:t>
            </a:r>
            <a:br>
              <a:rPr lang="ru-RU" sz="1800" dirty="0" smtClean="0"/>
            </a:br>
            <a:r>
              <a:rPr lang="ru-RU" sz="1800" dirty="0" smtClean="0"/>
              <a:t>- умение определять количество предметов и порядковый номер.</a:t>
            </a:r>
          </a:p>
          <a:p>
            <a:pPr eaLnBrk="1" hangingPunct="1"/>
            <a:endParaRPr lang="ru-RU" sz="1800" dirty="0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828800"/>
            <a:ext cx="3778250" cy="36576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                                          </a:t>
            </a:r>
          </a:p>
        </p:txBody>
      </p:sp>
      <p:pic>
        <p:nvPicPr>
          <p:cNvPr id="22532" name="Picture 5" descr="krest_1_283x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807461"/>
            <a:ext cx="2247886" cy="239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krest_2_283x4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643314"/>
            <a:ext cx="2679428" cy="304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krest_3_283x4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718130"/>
            <a:ext cx="2357454" cy="285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357188" y="0"/>
            <a:ext cx="878681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"Квадрат </a:t>
            </a:r>
            <a:r>
              <a:rPr lang="ru-RU" sz="2800" b="1" dirty="0" err="1">
                <a:solidFill>
                  <a:srgbClr val="FF0000"/>
                </a:solidFill>
                <a:latin typeface="Calibri" pitchFamily="34" charset="0"/>
              </a:rPr>
              <a:t>Воскобовича</a:t>
            </a:r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" ("Игровой квадрат")</a:t>
            </a:r>
          </a:p>
          <a:p>
            <a:pPr indent="450850" algn="just"/>
            <a:r>
              <a:rPr lang="ru-RU" sz="2400" dirty="0" smtClean="0">
                <a:latin typeface="Calibri" pitchFamily="34" charset="0"/>
              </a:rPr>
              <a:t>Квадрат </a:t>
            </a:r>
            <a:r>
              <a:rPr lang="ru-RU" sz="2400" dirty="0">
                <a:latin typeface="Calibri" pitchFamily="34" charset="0"/>
              </a:rPr>
              <a:t>легко трансформируется, позволяя конструировать как плоскостные, так и объемные фигуры.</a:t>
            </a:r>
          </a:p>
          <a:p>
            <a:pPr indent="450850" algn="just"/>
            <a:r>
              <a:rPr lang="ru-RU" sz="2400" dirty="0">
                <a:latin typeface="Calibri" pitchFamily="34" charset="0"/>
              </a:rPr>
              <a:t>Дети осваивают алгоритм конструирования, находят спрятанные в "домике" геометрические фигуры, придумывают собственные предметные силуэты.</a:t>
            </a:r>
          </a:p>
        </p:txBody>
      </p:sp>
      <p:pic>
        <p:nvPicPr>
          <p:cNvPr id="28675" name="Рисунок 8" descr="DSC051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86058"/>
            <a:ext cx="321627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8625"/>
            <a:ext cx="18573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Прямоугольник 6"/>
          <p:cNvSpPr>
            <a:spLocks noChangeArrowheads="1"/>
          </p:cNvSpPr>
          <p:nvPr/>
        </p:nvSpPr>
        <p:spPr bwMode="auto">
          <a:xfrm>
            <a:off x="357188" y="58738"/>
            <a:ext cx="85725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Прозрачный квадрат</a:t>
            </a:r>
          </a:p>
          <a:p>
            <a:r>
              <a:rPr lang="ru-RU" sz="2400" dirty="0">
                <a:latin typeface="Calibri" pitchFamily="34" charset="0"/>
              </a:rPr>
              <a:t>                                Что развивает</a:t>
            </a:r>
          </a:p>
          <a:p>
            <a:r>
              <a:rPr lang="ru-RU" sz="2400" dirty="0">
                <a:latin typeface="Calibri" pitchFamily="34" charset="0"/>
              </a:rPr>
              <a:t>                         - освоение названий и структуры   </a:t>
            </a:r>
          </a:p>
          <a:p>
            <a:r>
              <a:rPr lang="ru-RU" sz="2400" dirty="0">
                <a:latin typeface="Calibri" pitchFamily="34" charset="0"/>
              </a:rPr>
              <a:t>                           геометрических  фигур, их размера; </a:t>
            </a:r>
          </a:p>
          <a:p>
            <a:r>
              <a:rPr lang="ru-RU" sz="2400" dirty="0">
                <a:latin typeface="Calibri" pitchFamily="34" charset="0"/>
              </a:rPr>
              <a:t>                         - умение составлять геометрические фигуры </a:t>
            </a:r>
          </a:p>
          <a:p>
            <a:r>
              <a:rPr lang="ru-RU" sz="2400" dirty="0">
                <a:latin typeface="Calibri" pitchFamily="34" charset="0"/>
              </a:rPr>
              <a:t>                           из частей, понимание соотношения целого и  </a:t>
            </a:r>
          </a:p>
          <a:p>
            <a:r>
              <a:rPr lang="ru-RU" sz="2400" dirty="0">
                <a:latin typeface="Calibri" pitchFamily="34" charset="0"/>
              </a:rPr>
              <a:t>                           части; </a:t>
            </a:r>
          </a:p>
          <a:p>
            <a:r>
              <a:rPr lang="ru-RU" sz="2400" dirty="0">
                <a:latin typeface="Calibri" pitchFamily="34" charset="0"/>
              </a:rPr>
              <a:t>                         - умение конструировать предметные силуэты путем наложения или приложения пластинок.</a:t>
            </a:r>
          </a:p>
          <a:p>
            <a:r>
              <a:rPr lang="ru-RU" sz="2400" dirty="0">
                <a:latin typeface="Calibri" pitchFamily="34" charset="0"/>
              </a:rPr>
              <a:t>- внимание, память, воображение, умение анализировать, сравнивать, творческие способности, речь, мелкую моторику рук.</a:t>
            </a: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Рисунок 11" descr="DSC0585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542114">
            <a:off x="250825" y="3573463"/>
            <a:ext cx="20066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Рисунок 14" descr="DSC0586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79267">
            <a:off x="1979613" y="3933825"/>
            <a:ext cx="2366962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Рисунок 15" descr="DSC0586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439218">
            <a:off x="4427538" y="4508500"/>
            <a:ext cx="21510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Прямоугольник 12"/>
          <p:cNvSpPr>
            <a:spLocks noChangeArrowheads="1"/>
          </p:cNvSpPr>
          <p:nvPr/>
        </p:nvSpPr>
        <p:spPr bwMode="auto">
          <a:xfrm>
            <a:off x="0" y="404813"/>
            <a:ext cx="87153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прозрачных квадратов складываем:</a:t>
            </a:r>
            <a:endParaRPr lang="ru-RU" sz="24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разные по величине геометрические фигуры: квадраты, треугольники, трапеции, прямоугольники, ромбы, различные многоугольники;</a:t>
            </a:r>
            <a:endParaRPr lang="ru-RU" sz="24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разные фигуры по схемам из альбома, а также придуманные совместно или детьми (использую индивидуальные схемы на каждого ребенка и большие схемы для показа): птиц, животных, транспорт, посуду, одежду, обувь и др. </a:t>
            </a:r>
            <a:endParaRPr lang="ru-RU" sz="2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6085" name="Рисунок 9" descr="DSC0584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455326">
            <a:off x="6516688" y="4797425"/>
            <a:ext cx="214471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8417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"/>
            <a:ext cx="8229600" cy="6453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                   </a:t>
            </a:r>
            <a:r>
              <a:rPr lang="ru-RU" sz="2800" dirty="0" smtClean="0"/>
              <a:t>«</a:t>
            </a:r>
            <a:r>
              <a:rPr lang="ru-RU" sz="2800" dirty="0" err="1" smtClean="0"/>
              <a:t>Геоконт</a:t>
            </a:r>
            <a:r>
              <a:rPr lang="ru-RU" sz="1800" dirty="0" smtClean="0"/>
              <a:t>»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С помощью разноцветных </a:t>
            </a:r>
            <a:r>
              <a:rPr lang="ru-RU" sz="1800" dirty="0" err="1" smtClean="0"/>
              <a:t>резиночек</a:t>
            </a:r>
            <a:r>
              <a:rPr lang="ru-RU" sz="1800" dirty="0" smtClean="0"/>
              <a:t> можно познакомить ребенка с различными геометрическими понятиями. Ребенку легче понять наглядно, что такое точка или линия - прямая или замкнутая, что такое угол прямой, острый или тупой, что такое отрезок и т.д. С таким игровым наглядным пособием ребенок легко узнает и усваивает различные геометрические фигуры - треугольник, прямоугольник, трапеция. </a:t>
            </a:r>
            <a:endParaRPr lang="ru-RU" sz="1800" i="1" dirty="0" smtClean="0"/>
          </a:p>
        </p:txBody>
      </p:sp>
      <p:pic>
        <p:nvPicPr>
          <p:cNvPr id="4" name="Picture 4" descr="геоконтвелик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143249"/>
            <a:ext cx="4445301" cy="362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000792" cy="1600200"/>
          </a:xfrm>
        </p:spPr>
        <p:txBody>
          <a:bodyPr/>
          <a:lstStyle/>
          <a:p>
            <a:r>
              <a:rPr lang="ru-RU" dirty="0" smtClean="0"/>
              <a:t>«Шнур-затейник»</a:t>
            </a:r>
            <a:endParaRPr lang="ru-RU" dirty="0"/>
          </a:p>
        </p:txBody>
      </p:sp>
      <p:pic>
        <p:nvPicPr>
          <p:cNvPr id="4" name="Picture 8" descr="http://76015.selcdn.com/web/sha/34119/%D0%A8%D0%BD%D1%83%D1%80-%D0%B7%D0%B0%D1%82%D0%B5%D0%B9%D0%BD%D0%B8%D0%BA%20%28%D1%80%D0%B8%D1%81%D0%BE%D0%B2%D0%B0%D0%BD%D0%B8%D0%B5%20%D1%88%D0%BD%D1%83%D1%80%D0%BA%D0%B0%D0%BC%D0%B8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571876"/>
            <a:ext cx="3078104" cy="3078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wkindik.ru/data/obuchenie/voskobovich/789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28604"/>
            <a:ext cx="2576007" cy="38195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XXX\Desktop\140___02\IMG_67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3643314"/>
            <a:ext cx="4359066" cy="30003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357188" y="382588"/>
            <a:ext cx="821531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В. Воскобовича - необыкновенные пособия, которые соответствуют современным требованиям в развитии дошкольника. Их простота, незатейливость, большие возможности в плане решения воспитательных и образовательных задач неоценимы в работе с детьми Игры подобного рода психологически комфортны. Ребенок складывает, раскладывает, упражняется, экспериментирует, творит, не нанося ущерба себе и игрушке. Игры мобильны, многофункциональны, увлекательны для малыша. Играя в них, дети становятся  раскрепощенными,  уверенными в себе, подготовленными к обучению  в школе.</a:t>
            </a:r>
            <a:endParaRPr lang="ru-RU" sz="2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1190</TotalTime>
  <Words>407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Пастель</vt:lpstr>
      <vt:lpstr>Слайд 1</vt:lpstr>
      <vt:lpstr>Слайд 2</vt:lpstr>
      <vt:lpstr>Чудо крестики</vt:lpstr>
      <vt:lpstr>Слайд 4</vt:lpstr>
      <vt:lpstr>Слайд 5</vt:lpstr>
      <vt:lpstr>Слайд 6</vt:lpstr>
      <vt:lpstr>Слайд 7</vt:lpstr>
      <vt:lpstr>«Шнур-затейник»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Denis</cp:lastModifiedBy>
  <cp:revision>116</cp:revision>
  <dcterms:created xsi:type="dcterms:W3CDTF">2012-03-22T17:06:57Z</dcterms:created>
  <dcterms:modified xsi:type="dcterms:W3CDTF">2018-01-25T19:51:18Z</dcterms:modified>
</cp:coreProperties>
</file>