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302" r:id="rId3"/>
    <p:sldId id="301" r:id="rId4"/>
    <p:sldId id="280" r:id="rId5"/>
    <p:sldId id="258" r:id="rId6"/>
    <p:sldId id="259" r:id="rId7"/>
    <p:sldId id="289" r:id="rId8"/>
    <p:sldId id="297" r:id="rId9"/>
    <p:sldId id="283" r:id="rId10"/>
    <p:sldId id="284" r:id="rId11"/>
    <p:sldId id="286" r:id="rId12"/>
    <p:sldId id="261" r:id="rId13"/>
    <p:sldId id="298" r:id="rId14"/>
    <p:sldId id="299" r:id="rId15"/>
    <p:sldId id="300" r:id="rId16"/>
    <p:sldId id="29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>
        <p:scale>
          <a:sx n="64" d="100"/>
          <a:sy n="64" d="100"/>
        </p:scale>
        <p:origin x="-1344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7C54C8-6ED3-43C9-8B67-5827EB2AF684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3DA2C7-F7F2-4D02-9F6E-CCACFC0E6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5080E-0B21-49E5-B3F8-21A79A7ABA0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463FC-5772-412D-8229-CAE00A6E5CE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BA6C7B-8F8C-4310-8A77-3794AD17CAE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E78C4E-8142-45EA-AA02-16508EF935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12CB9-EF94-43CE-9AE2-5A45FA751D1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93813-2A6E-4A94-89FF-D6667B9E2E8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56351-DD3B-409E-87B9-A58F06E659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D21D9-F7D9-4A41-881A-0E98BE78B00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2ABE40-211E-4A43-A612-F2B6D009DDD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97B9A-BF48-4726-A449-180FF6B6A8F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4BCA4-E3D7-45FA-8CAC-24D7A3926922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7AD5-5A75-41F9-8F50-645F606F9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29D84-511F-4507-A008-647E686EA8A7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EB10-5F89-4FFB-B0A8-B0C4C5CE5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FA842-B552-474B-BE51-DBFF11A451E8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073F-6E19-4D87-8DC0-3EB34CE8B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F2568-AB1A-480E-A988-1C88ED2D1147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CA5D-232B-44C9-B379-F9798DFBE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8209-96F1-405C-A268-87A81929C56E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6D31-8C4C-432A-ADAA-44B092C7A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2CEF-97C3-479D-8E0A-A9BD4732AB0B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91DF-831B-4C3C-935E-90EB90147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6F9E9-21BE-48E4-8F38-28060D8FEA21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EBEE-C9A3-4233-8A3D-985892D36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6EA26-1FFE-43FB-B338-D0EB0CF9E506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464D-4228-4F25-8C33-F429C0503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90AA-C22E-4C35-AB67-9D2ACA70B1F7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BC4E-8BDF-49A9-9B31-9E27335C3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A8123-28FD-4590-BFE6-F5C38CE38FAD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CC82D-7D17-4355-B137-E1D1BA4E7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018F1-FE41-40E5-8BBF-0DAF4C1CEC4A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EF35-03E4-452C-A8E9-220D027D7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0E99DA-D90F-4C33-95B3-BDA67F1D9005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1B4F3C-7694-4E51-8D09-3A610841E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C:\Users\&#1042;&#1072;&#1083;&#1077;&#1085;&#1090;&#1080;&#1085;&#1072;\Music\&#1053;&#1077;&#1080;&#1079;&#1074;&#1077;&#1089;&#1090;&#1085;&#1099;&#1081;%20&#1080;&#1089;&#1087;&#1086;&#1083;&#1085;&#1080;&#1090;&#1077;&#1083;&#1100;\&#1053;&#1077;&#1080;&#1079;&#1074;&#1077;&#1089;&#1090;&#1085;&#1099;&#1081;%20&#1072;&#1083;&#1100;&#1073;&#1086;&#1084;%20(11.03.2013%2021-59-57)\20%2020%2020%2020%20&#1044;&#1086;&#1088;&#1086;&#1078;&#1082;&#1072;%2020.wma" TargetMode="External"/><Relationship Id="rId1" Type="http://schemas.openxmlformats.org/officeDocument/2006/relationships/audio" Target="file:///C:\Users\&#1042;&#1072;&#1083;&#1077;&#1085;&#1090;&#1080;&#1085;&#1072;\Documents\&#1052;&#1099;%20&#1079;&#1085;&#1072;&#1077;&#1084;%20-%20&#1089;&#1072;&#1076;&#1091;%20&#1094;&#1074;&#1077;&#1089;&#1090;&#1100;%20&#1052;&#1044;&#1054;&#1059;%20&#8470;119\Koroljova_Natalja-Malenkaja_strana_(minu-spaces_ru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1" descr="тит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15913"/>
            <a:ext cx="9144000" cy="731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oroljova_Natalja-Malenkaja_strana_(minu-spaces_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14375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Прямоугольник 14"/>
          <p:cNvSpPr>
            <a:spLocks noChangeArrowheads="1"/>
          </p:cNvSpPr>
          <p:nvPr/>
        </p:nvSpPr>
        <p:spPr bwMode="auto">
          <a:xfrm>
            <a:off x="1547813" y="1773238"/>
            <a:ext cx="63817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Кружок театрализованной деятельности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«В гостях у Сказки»</a:t>
            </a:r>
            <a:endParaRPr lang="ru-RU" sz="3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" name="20 20 20 20 Дорожка 20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57188" y="4643438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Box 22"/>
          <p:cNvSpPr txBox="1">
            <a:spLocks noChangeArrowheads="1"/>
          </p:cNvSpPr>
          <p:nvPr/>
        </p:nvSpPr>
        <p:spPr bwMode="auto">
          <a:xfrm>
            <a:off x="1692275" y="4797425"/>
            <a:ext cx="5256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/>
              <a:t>Воспитатели</a:t>
            </a:r>
          </a:p>
          <a:p>
            <a:r>
              <a:rPr lang="ru-RU" dirty="0" smtClean="0"/>
              <a:t>Антипина Н.В</a:t>
            </a:r>
          </a:p>
          <a:p>
            <a:r>
              <a:rPr lang="ru-RU" dirty="0" err="1" smtClean="0"/>
              <a:t>Телицына</a:t>
            </a:r>
            <a:r>
              <a:rPr lang="ru-RU" dirty="0" smtClean="0"/>
              <a:t> О.А</a:t>
            </a:r>
            <a:endParaRPr lang="ru-RU" dirty="0"/>
          </a:p>
        </p:txBody>
      </p:sp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9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3" descr="D:\1040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213100"/>
            <a:ext cx="3695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14" descr="Трава.png"/>
          <p:cNvPicPr>
            <a:picLocks noChangeAspect="1"/>
          </p:cNvPicPr>
          <p:nvPr/>
        </p:nvPicPr>
        <p:blipFill>
          <a:blip r:embed="rId5"/>
          <a:srcRect t="74573" r="2139"/>
          <a:stretch>
            <a:fillRect/>
          </a:stretch>
        </p:blipFill>
        <p:spPr bwMode="auto">
          <a:xfrm>
            <a:off x="-2339975" y="5661025"/>
            <a:ext cx="1317625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1271" name="Picture 14" descr="D:\butterfly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886893" flipH="1">
            <a:off x="4702969" y="1799431"/>
            <a:ext cx="3163888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Denis\Desktop\bmNd5IF0n9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-285775"/>
            <a:ext cx="6000792" cy="4500594"/>
          </a:xfrm>
          <a:prstGeom prst="rect">
            <a:avLst/>
          </a:prstGeom>
          <a:noFill/>
        </p:spPr>
      </p:pic>
      <p:pic>
        <p:nvPicPr>
          <p:cNvPr id="4099" name="Picture 3" descr="C:\Users\Denis\Desktop\s3Bftcs_dSw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2643182"/>
            <a:ext cx="5333995" cy="40004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Рисунок 9" descr="1.jpg"/>
          <p:cNvPicPr>
            <a:picLocks noChangeAspect="1"/>
          </p:cNvPicPr>
          <p:nvPr/>
        </p:nvPicPr>
        <p:blipFill>
          <a:blip r:embed="rId3"/>
          <a:srcRect t="1884"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85793"/>
          </a:xfrm>
        </p:spPr>
        <p:txBody>
          <a:bodyPr/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Сказка «Репка»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292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122" name="Picture 2" descr="C:\Users\Denis\Desktop\6X15-kdjI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232"/>
            <a:ext cx="4857752" cy="3643314"/>
          </a:xfrm>
          <a:prstGeom prst="rect">
            <a:avLst/>
          </a:prstGeom>
          <a:noFill/>
        </p:spPr>
      </p:pic>
      <p:pic>
        <p:nvPicPr>
          <p:cNvPr id="5123" name="Picture 3" descr="C:\Users\Denis\Desktop\H3Vv4EP2Wr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268264"/>
            <a:ext cx="4786314" cy="35897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8" descr="1.jpg"/>
          <p:cNvPicPr>
            <a:picLocks noChangeAspect="1"/>
          </p:cNvPicPr>
          <p:nvPr/>
        </p:nvPicPr>
        <p:blipFill>
          <a:blip r:embed="rId3"/>
          <a:srcRect t="1884"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42917"/>
          </a:xfrm>
        </p:spPr>
        <p:txBody>
          <a:bodyPr/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«Мы за солнышком идём»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Denis\Desktop\SucDg3KIR8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85794"/>
            <a:ext cx="4429156" cy="3321867"/>
          </a:xfrm>
          <a:prstGeom prst="rect">
            <a:avLst/>
          </a:prstGeom>
          <a:noFill/>
        </p:spPr>
      </p:pic>
      <p:pic>
        <p:nvPicPr>
          <p:cNvPr id="6147" name="Picture 3" descr="C:\Users\Denis\Desktop\laEuIiz_pL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786058"/>
            <a:ext cx="5072066" cy="38040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1.jpg"/>
          <p:cNvPicPr>
            <a:picLocks noChangeAspect="1"/>
          </p:cNvPicPr>
          <p:nvPr/>
        </p:nvPicPr>
        <p:blipFill>
          <a:blip r:embed="rId2"/>
          <a:srcRect t="1884"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85859"/>
          </a:xfrm>
        </p:spPr>
        <p:txBody>
          <a:bodyPr/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Показ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сказки «Снегурочка»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 группе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8" descr="C:\Users\Denis\Desktop\gg2XvXznP-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071563"/>
            <a:ext cx="7358063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1.jpg"/>
          <p:cNvPicPr>
            <a:picLocks noChangeAspect="1"/>
          </p:cNvPicPr>
          <p:nvPr/>
        </p:nvPicPr>
        <p:blipFill>
          <a:blip r:embed="rId2"/>
          <a:srcRect t="1884"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Показ сказки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«Красная Шапо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чка»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Denis\Desktop\TxL5JF2GIH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1.jpg"/>
          <p:cNvPicPr>
            <a:picLocks noChangeAspect="1"/>
          </p:cNvPicPr>
          <p:nvPr/>
        </p:nvPicPr>
        <p:blipFill>
          <a:blip r:embed="rId2"/>
          <a:srcRect t="1884"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7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1" name="Прямоугольник 19"/>
          <p:cNvSpPr>
            <a:spLocks noChangeArrowheads="1"/>
          </p:cNvSpPr>
          <p:nvPr/>
        </p:nvSpPr>
        <p:spPr bwMode="auto">
          <a:xfrm>
            <a:off x="1547813" y="3644900"/>
            <a:ext cx="799306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800350" algn="l"/>
              </a:tabLst>
              <a:defRPr/>
            </a:pPr>
            <a:r>
              <a:rPr lang="ru-RU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</a:t>
            </a:r>
          </a:p>
          <a:p>
            <a:pPr algn="ctr">
              <a:tabLst>
                <a:tab pos="2800350" algn="l"/>
              </a:tabLst>
              <a:defRPr/>
            </a:pPr>
            <a:r>
              <a:rPr lang="ru-RU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внимание!</a:t>
            </a:r>
          </a:p>
        </p:txBody>
      </p:sp>
      <p:pic>
        <p:nvPicPr>
          <p:cNvPr id="14341" name="Рисунок 8" descr="0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0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8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85775"/>
            <a:ext cx="7772400" cy="2071701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«Театр – это волшебный мир. Он дает уроки красоты, морали и нравственности. А чем они богаче, тем успешнее идет развитие духовного мира детей…» (Б. М. Теплов) </a:t>
            </a:r>
            <a:b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214554"/>
            <a:ext cx="8143932" cy="406718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Актуальность-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Театральное искусство, развивает тонкие чувства, учит жизни и заставляет задуматься над поступками, прививает ответственность за себя и своих близких, развивает навыки общения.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enis\Desktop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2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14"/>
          <p:cNvSpPr txBox="1">
            <a:spLocks noChangeArrowheads="1"/>
          </p:cNvSpPr>
          <p:nvPr/>
        </p:nvSpPr>
        <p:spPr bwMode="auto">
          <a:xfrm>
            <a:off x="539750" y="0"/>
            <a:ext cx="8104188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Georgia" pitchFamily="18" charset="0"/>
              </a:rPr>
              <a:t>  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Цель –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 развитие творческих способностей средствами        театрального искусства с учетом их индивидуальных возможностей.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1. Создать условия для развития творческой активности детей, участвующих в театральной деятельности.</a:t>
            </a:r>
            <a:br>
              <a:rPr lang="ru-RU" sz="2800"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latin typeface="Times New Roman" pitchFamily="18" charset="0"/>
                <a:cs typeface="Times New Roman" pitchFamily="18" charset="0"/>
              </a:rPr>
              <a:t>2. Совершенствовать артистические навыки детей в плане переживания и воплощения образа, а также их исполнительские умения.</a:t>
            </a:r>
            <a:br>
              <a:rPr lang="ru-RU" sz="2800"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latin typeface="Times New Roman" pitchFamily="18" charset="0"/>
                <a:cs typeface="Times New Roman" pitchFamily="18" charset="0"/>
              </a:rPr>
              <a:t>3. Формировать у детей простейшие образно-выразительные умения, учить имитировать характерные движения сказочных животных.</a:t>
            </a:r>
            <a:r>
              <a:rPr lang="ru-RU" sz="2400">
                <a:latin typeface="Georgia" pitchFamily="18" charset="0"/>
              </a:rPr>
              <a:t/>
            </a:r>
            <a:br>
              <a:rPr lang="ru-RU" sz="2400">
                <a:latin typeface="Georgia" pitchFamily="18" charset="0"/>
              </a:rPr>
            </a:br>
            <a:endParaRPr lang="ru-RU" sz="2400">
              <a:latin typeface="Georgia" pitchFamily="18" charset="0"/>
            </a:endParaRPr>
          </a:p>
        </p:txBody>
      </p:sp>
      <p:pic>
        <p:nvPicPr>
          <p:cNvPr id="4100" name="Рисунок 13" descr="Трава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24075" y="-1323975"/>
            <a:ext cx="13465175" cy="920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14" descr="коровкаб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99394" flipH="1">
            <a:off x="-434975" y="5018088"/>
            <a:ext cx="33401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2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12"/>
          <p:cNvSpPr txBox="1">
            <a:spLocks noChangeArrowheads="1"/>
          </p:cNvSpPr>
          <p:nvPr/>
        </p:nvSpPr>
        <p:spPr bwMode="auto">
          <a:xfrm>
            <a:off x="1000125" y="571500"/>
            <a:ext cx="7429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</a:rPr>
              <a:t>             </a:t>
            </a:r>
            <a:endParaRPr lang="ru-RU"/>
          </a:p>
        </p:txBody>
      </p:sp>
      <p:sp>
        <p:nvSpPr>
          <p:cNvPr id="5124" name="TextBox 13"/>
          <p:cNvSpPr txBox="1">
            <a:spLocks noChangeArrowheads="1"/>
          </p:cNvSpPr>
          <p:nvPr/>
        </p:nvSpPr>
        <p:spPr bwMode="auto">
          <a:xfrm>
            <a:off x="684213" y="981075"/>
            <a:ext cx="799147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4. Обучать детей элементам художественно-образных выразительных средств (интонация, мимика, пантомимика).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>5. Активизировать словарь детей, совершенствовать звуковую культуру речи, интонационный строй, диалогическую речь.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>6. Формировать опыт социальных навыков поведения, создавать условия для развития творческой активности детей.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>7. Познакомить детей с различными видами театра (кукольный, теневой, театр зверей и др.).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>8. Развить у детей интерес к театрально-игровой деятельности.</a:t>
            </a:r>
          </a:p>
        </p:txBody>
      </p:sp>
      <p:pic>
        <p:nvPicPr>
          <p:cNvPr id="5125" name="Рисунок 13" descr="Трава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24075" y="-1323975"/>
            <a:ext cx="13465175" cy="920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14" descr="C6MEnt5In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4581525"/>
            <a:ext cx="21431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15" descr="hello_html_m51cc1f0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458788"/>
            <a:ext cx="20828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9" descr="D:\Куст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19150"/>
            <a:ext cx="3995738" cy="73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3" name="TextBox 11"/>
          <p:cNvSpPr txBox="1">
            <a:spLocks noChangeArrowheads="1"/>
          </p:cNvSpPr>
          <p:nvPr/>
        </p:nvSpPr>
        <p:spPr bwMode="auto">
          <a:xfrm>
            <a:off x="2268538" y="260350"/>
            <a:ext cx="643096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театрализованной деятельности включает в себя: </a:t>
            </a:r>
          </a:p>
          <a:p>
            <a:pPr marL="342900" indent="-342900" algn="ctr"/>
            <a:endParaRPr 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Просмотр кукольных спектаклей и беседы по ним;</a:t>
            </a:r>
          </a:p>
          <a:p>
            <a:pPr marL="342900" indent="-342900"/>
            <a:r>
              <a:rPr lang="ru-RU" sz="2400">
                <a:latin typeface="Times New Roman" pitchFamily="18" charset="0"/>
                <a:cs typeface="Times New Roman" pitchFamily="18" charset="0"/>
              </a:rPr>
              <a:t> 2. Разыгрывание разнообразных сказок и инсценировок; </a:t>
            </a:r>
          </a:p>
          <a:p>
            <a:pPr marL="342900" indent="-342900"/>
            <a:r>
              <a:rPr lang="ru-RU" sz="2400">
                <a:latin typeface="Times New Roman" pitchFamily="18" charset="0"/>
                <a:cs typeface="Times New Roman" pitchFamily="18" charset="0"/>
              </a:rPr>
              <a:t>3. Упражнения по формированию выразительности исполнения (вербальной и невербальной); </a:t>
            </a:r>
          </a:p>
          <a:p>
            <a:pPr marL="342900" indent="-342900"/>
            <a:r>
              <a:rPr lang="ru-RU" sz="2400">
                <a:latin typeface="Times New Roman" pitchFamily="18" charset="0"/>
                <a:cs typeface="Times New Roman" pitchFamily="18" charset="0"/>
              </a:rPr>
              <a:t>4. Упражнения по социально-эмоциональному развитию детей дошкольного возраста;</a:t>
            </a:r>
          </a:p>
        </p:txBody>
      </p:sp>
      <p:pic>
        <p:nvPicPr>
          <p:cNvPr id="7174" name="Рисунок 8" descr="0_102816_e06e710_ori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12775" y="5216525"/>
            <a:ext cx="320357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8" descr="D:\Картинки\Рамки\КЛИПАРТЫ\Герои мультиков\бож-коровк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3068638"/>
            <a:ext cx="15494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9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Прямоугольник 15"/>
          <p:cNvSpPr>
            <a:spLocks noChangeArrowheads="1"/>
          </p:cNvSpPr>
          <p:nvPr/>
        </p:nvSpPr>
        <p:spPr bwMode="auto">
          <a:xfrm>
            <a:off x="2268538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-285776"/>
            <a:ext cx="73850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 сказки «Лиса и заяц» родителями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Рисунок 11" descr="Трава.png"/>
          <p:cNvPicPr>
            <a:picLocks noChangeAspect="1"/>
          </p:cNvPicPr>
          <p:nvPr/>
        </p:nvPicPr>
        <p:blipFill>
          <a:blip r:embed="rId4"/>
          <a:srcRect t="74573" r="2139"/>
          <a:stretch>
            <a:fillRect/>
          </a:stretch>
        </p:blipFill>
        <p:spPr bwMode="auto">
          <a:xfrm>
            <a:off x="-2268538" y="5876925"/>
            <a:ext cx="13177838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1" descr="D:\110018839_large_4964063_cajoline_vintageeaster5_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1413" y="3429000"/>
            <a:ext cx="5462587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enis\Desktop\MQJjXJRND0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785794"/>
            <a:ext cx="5252744" cy="3500462"/>
          </a:xfrm>
          <a:prstGeom prst="rect">
            <a:avLst/>
          </a:prstGeom>
          <a:noFill/>
        </p:spPr>
      </p:pic>
      <p:pic>
        <p:nvPicPr>
          <p:cNvPr id="1027" name="Picture 3" descr="C:\Users\Denis\Desktop\HNFaEnl9gx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3366868"/>
            <a:ext cx="5238744" cy="34911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214446"/>
          </a:xfrm>
        </p:spPr>
        <p:txBody>
          <a:bodyPr/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Показ сказки «Теремок» родителям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Denis\Desktop\q4HmgE-kcWU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54691" y="1214422"/>
            <a:ext cx="6548988" cy="4911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9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2438"/>
            <a:ext cx="9144000" cy="731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85720" y="-285775"/>
            <a:ext cx="8643998" cy="1143007"/>
          </a:xfrm>
        </p:spPr>
        <p:txBody>
          <a:bodyPr/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Показ сказки</a:t>
            </a:r>
            <a:br>
              <a:rPr lang="ru-RU" sz="32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 «Волк и семеро козлят»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enis\Desktop\EfPcuMEqba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500174"/>
            <a:ext cx="6715172" cy="50363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197</Words>
  <Application>Microsoft Office PowerPoint</Application>
  <PresentationFormat>Экран (4:3)</PresentationFormat>
  <Paragraphs>37</Paragraphs>
  <Slides>16</Slides>
  <Notes>10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«Театр – это волшебный мир. Он дает уроки красоты, морали и нравственности. А чем они богаче, тем успешнее идет развитие духовного мира детей…» (Б. М. Теплов)  </vt:lpstr>
      <vt:lpstr>Слайд 3</vt:lpstr>
      <vt:lpstr>Слайд 4</vt:lpstr>
      <vt:lpstr>Слайд 5</vt:lpstr>
      <vt:lpstr>Слайд 6</vt:lpstr>
      <vt:lpstr>Слайд 7</vt:lpstr>
      <vt:lpstr>Показ сказки «Теремок» родителям</vt:lpstr>
      <vt:lpstr>Показ сказки  «Волк и семеро козлят»</vt:lpstr>
      <vt:lpstr>Слайд 10</vt:lpstr>
      <vt:lpstr>Сказка «Репка»</vt:lpstr>
      <vt:lpstr>«Мы за солнышком идём»</vt:lpstr>
      <vt:lpstr>Показ сказки «Снегурочка» в группе</vt:lpstr>
      <vt:lpstr>Показ сказки «Красная Шапочка»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Denis</cp:lastModifiedBy>
  <cp:revision>89</cp:revision>
  <dcterms:created xsi:type="dcterms:W3CDTF">2014-07-16T17:36:46Z</dcterms:created>
  <dcterms:modified xsi:type="dcterms:W3CDTF">2019-04-22T08:36:15Z</dcterms:modified>
</cp:coreProperties>
</file>